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380" r:id="rId2"/>
    <p:sldId id="326" r:id="rId3"/>
    <p:sldId id="374" r:id="rId4"/>
    <p:sldId id="381" r:id="rId5"/>
    <p:sldId id="382" r:id="rId6"/>
    <p:sldId id="383" r:id="rId7"/>
    <p:sldId id="304" r:id="rId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F0E6F"/>
    <a:srgbClr val="232323"/>
    <a:srgbClr val="7494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6" autoAdjust="0"/>
    <p:restoredTop sz="92462" autoAdjust="0"/>
  </p:normalViewPr>
  <p:slideViewPr>
    <p:cSldViewPr snapToGrid="0">
      <p:cViewPr varScale="1">
        <p:scale>
          <a:sx n="97" d="100"/>
          <a:sy n="97" d="100"/>
        </p:scale>
        <p:origin x="91" y="2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e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FE7515-5D01-485B-8439-C0926E3997C4}" type="datetimeFigureOut">
              <a:rPr lang="zh-CN" altLang="en-US" smtClean="0"/>
              <a:t>2022/9/21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26433-3697-435D-9D52-A2051BF45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526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455" y="287306"/>
            <a:ext cx="7886700" cy="649110"/>
          </a:xfrm>
        </p:spPr>
        <p:txBody>
          <a:bodyPr>
            <a:normAutofit/>
          </a:bodyPr>
          <a:lstStyle>
            <a:lvl1pPr algn="ctr">
              <a:defRPr sz="2025" b="1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456" y="1188138"/>
            <a:ext cx="8301514" cy="5183188"/>
          </a:xfrm>
        </p:spPr>
        <p:txBody>
          <a:bodyPr/>
          <a:lstStyle>
            <a:lvl1pPr>
              <a:defRPr sz="1238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125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125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125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125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53749" y="6384713"/>
            <a:ext cx="637186" cy="287222"/>
          </a:xfrm>
        </p:spPr>
        <p:txBody>
          <a:bodyPr/>
          <a:lstStyle>
            <a:lvl1pPr algn="r">
              <a:defRPr sz="1238" b="0">
                <a:solidFill>
                  <a:srgbClr val="6F0E6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fld id="{F23EDBB9-05E1-477D-AC33-10766184B8E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52" y="6195025"/>
            <a:ext cx="419282" cy="52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714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/>
          <a:lstStyle/>
          <a:p>
            <a:fld id="{5D79C3EC-22BF-479C-9714-5F3A116A397A}" type="datetimeFigureOut">
              <a:rPr lang="zh-CN" altLang="en-US" smtClean="0"/>
              <a:t>2022/9/21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EDBB9-05E1-477D-AC33-10766184B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283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99839"/>
            <a:ext cx="7772400" cy="2051824"/>
          </a:xfrm>
        </p:spPr>
        <p:txBody>
          <a:bodyPr anchor="ctr" anchorCtr="0">
            <a:normAutofit/>
          </a:bodyPr>
          <a:lstStyle>
            <a:lvl1pPr algn="ctr">
              <a:lnSpc>
                <a:spcPct val="150000"/>
              </a:lnSpc>
              <a:defRPr sz="2700" b="1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16666" y="3883363"/>
            <a:ext cx="4510668" cy="201279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63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grpSp>
        <p:nvGrpSpPr>
          <p:cNvPr id="5" name="组合 4"/>
          <p:cNvGrpSpPr>
            <a:grpSpLocks noChangeAspect="1"/>
          </p:cNvGrpSpPr>
          <p:nvPr/>
        </p:nvGrpSpPr>
        <p:grpSpPr>
          <a:xfrm>
            <a:off x="3672000" y="6119718"/>
            <a:ext cx="1800000" cy="566345"/>
            <a:chOff x="2046962" y="6014881"/>
            <a:chExt cx="2288359" cy="720000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0970" y="6050881"/>
              <a:ext cx="1544351" cy="64800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6962" y="6014881"/>
              <a:ext cx="585611" cy="72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6978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3"/>
            <a:ext cx="7886700" cy="2852737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8"/>
            <a:ext cx="7886700" cy="1500187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/>
          <a:lstStyle/>
          <a:p>
            <a:fld id="{5D79C3EC-22BF-479C-9714-5F3A116A397A}" type="datetimeFigureOut">
              <a:rPr lang="zh-CN" altLang="en-US" smtClean="0"/>
              <a:t>2022/9/21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EDBB9-05E1-477D-AC33-10766184B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1362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/>
          <a:lstStyle/>
          <a:p>
            <a:fld id="{5D79C3EC-22BF-479C-9714-5F3A116A397A}" type="datetimeFigureOut">
              <a:rPr lang="zh-CN" altLang="en-US" smtClean="0"/>
              <a:t>2022/9/21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EDBB9-05E1-477D-AC33-10766184B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7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/>
          <a:lstStyle/>
          <a:p>
            <a:fld id="{5D79C3EC-22BF-479C-9714-5F3A116A397A}" type="datetimeFigureOut">
              <a:rPr lang="zh-CN" altLang="en-US" smtClean="0"/>
              <a:t>2022/9/21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EDBB9-05E1-477D-AC33-10766184B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4897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/>
          <a:lstStyle/>
          <a:p>
            <a:fld id="{5D79C3EC-22BF-479C-9714-5F3A116A397A}" type="datetimeFigureOut">
              <a:rPr lang="zh-CN" altLang="en-US" smtClean="0"/>
              <a:t>2022/9/21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EDBB9-05E1-477D-AC33-10766184B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914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/>
          <a:lstStyle/>
          <a:p>
            <a:fld id="{5D79C3EC-22BF-479C-9714-5F3A116A397A}" type="datetimeFigureOut">
              <a:rPr lang="zh-CN" altLang="en-US" smtClean="0"/>
              <a:t>2022/9/21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EDBB9-05E1-477D-AC33-10766184B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700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/>
          <a:lstStyle/>
          <a:p>
            <a:fld id="{5D79C3EC-22BF-479C-9714-5F3A116A397A}" type="datetimeFigureOut">
              <a:rPr lang="zh-CN" altLang="en-US" smtClean="0"/>
              <a:t>2022/9/21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EDBB9-05E1-477D-AC33-10766184B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757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/>
          <a:lstStyle/>
          <a:p>
            <a:fld id="{5D79C3EC-22BF-479C-9714-5F3A116A397A}" type="datetimeFigureOut">
              <a:rPr lang="zh-CN" altLang="en-US" smtClean="0"/>
              <a:t>2022/9/21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EDBB9-05E1-477D-AC33-10766184B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842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/>
          <a:lstStyle/>
          <a:p>
            <a:fld id="{5D79C3EC-22BF-479C-9714-5F3A116A397A}" type="datetimeFigureOut">
              <a:rPr lang="zh-CN" altLang="en-US" smtClean="0"/>
              <a:t>2022/9/21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EDBB9-05E1-477D-AC33-10766184B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098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693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402081"/>
            <a:ext cx="7886700" cy="46024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40030" y="6434254"/>
            <a:ext cx="475321" cy="2872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</a:defRPr>
            </a:lvl1pPr>
          </a:lstStyle>
          <a:p>
            <a:fld id="{F23EDBB9-05E1-477D-AC33-10766184B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104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025" kern="1200">
          <a:solidFill>
            <a:srgbClr val="6A005F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ts val="1620"/>
        </a:lnSpc>
        <a:spcBef>
          <a:spcPts val="563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ts val="1620"/>
        </a:lnSpc>
        <a:spcBef>
          <a:spcPts val="281"/>
        </a:spcBef>
        <a:buFont typeface="Arial" panose="020B0604020202020204" pitchFamily="34" charset="0"/>
        <a:buChar char="•"/>
        <a:defRPr sz="1238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ts val="162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ts val="162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ts val="162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iperf.fr/download/fedora/iperf3-3.1.3-1.fc24.x86_64.rpm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ysinternals/downloads/psping" TargetMode="External"/><Relationship Id="rId2" Type="http://schemas.openxmlformats.org/officeDocument/2006/relationships/hyperlink" Target="https://iperf.fr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elearning.nju.edu.cn/mod/forum/view.php?id=184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mailto:lcy@nju.edu.cn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华为云网络初探 </a:t>
            </a:r>
            <a:r>
              <a:rPr lang="en-US" altLang="zh-CN" sz="3200" dirty="0"/>
              <a:t>+ </a:t>
            </a:r>
            <a:r>
              <a:rPr lang="zh-CN" altLang="en-US" sz="3200" dirty="0"/>
              <a:t>个人主页搭建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李传艺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000" dirty="0"/>
              <a:t>2022</a:t>
            </a:r>
            <a:endParaRPr lang="zh-CN" altLang="en-US" sz="2000" dirty="0"/>
          </a:p>
        </p:txBody>
      </p:sp>
      <p:sp>
        <p:nvSpPr>
          <p:cNvPr id="4" name="文本框 3"/>
          <p:cNvSpPr txBox="1"/>
          <p:nvPr/>
        </p:nvSpPr>
        <p:spPr>
          <a:xfrm>
            <a:off x="3455788" y="1038174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本三</a:t>
            </a:r>
            <a:r>
              <a:rPr lang="en-US" altLang="zh-CN" sz="2400" dirty="0"/>
              <a:t>《</a:t>
            </a:r>
            <a:r>
              <a:rPr lang="zh-CN" altLang="en-US" sz="2400" dirty="0"/>
              <a:t>云计算</a:t>
            </a:r>
            <a:r>
              <a:rPr lang="en-US" altLang="zh-CN" sz="2400" dirty="0"/>
              <a:t>》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47158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54656" y="1437137"/>
            <a:ext cx="1059095" cy="1535753"/>
          </a:xfrm>
          <a:solidFill>
            <a:srgbClr val="6F0E6F"/>
          </a:solidFill>
        </p:spPr>
        <p:txBody>
          <a:bodyPr>
            <a:norm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目</a:t>
            </a:r>
            <a:br>
              <a:rPr lang="en-US" altLang="zh-CN" sz="3200" dirty="0">
                <a:solidFill>
                  <a:schemeClr val="bg1"/>
                </a:solidFill>
              </a:rPr>
            </a:br>
            <a:r>
              <a:rPr lang="zh-CN" altLang="en-US" sz="3200" dirty="0">
                <a:solidFill>
                  <a:schemeClr val="bg1"/>
                </a:solidFill>
              </a:rPr>
              <a:t>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34720" y="1588957"/>
            <a:ext cx="3895775" cy="4940571"/>
          </a:xfrm>
        </p:spPr>
        <p:txBody>
          <a:bodyPr>
            <a:normAutofit/>
          </a:bodyPr>
          <a:lstStyle/>
          <a:p>
            <a:pPr>
              <a:lnSpc>
                <a:spcPts val="2100"/>
              </a:lnSpc>
            </a:pPr>
            <a:r>
              <a:rPr lang="zh-CN" altLang="en-US" sz="1713" dirty="0"/>
              <a:t>新建虚拟机</a:t>
            </a:r>
            <a:endParaRPr lang="en-US" altLang="zh-CN" sz="1713" dirty="0"/>
          </a:p>
          <a:p>
            <a:pPr lvl="1">
              <a:lnSpc>
                <a:spcPts val="2100"/>
              </a:lnSpc>
            </a:pPr>
            <a:r>
              <a:rPr lang="zh-CN" altLang="en-US" sz="1600" dirty="0"/>
              <a:t>区域</a:t>
            </a:r>
            <a:r>
              <a:rPr lang="en-US" altLang="zh-CN" sz="1600" dirty="0"/>
              <a:t>1</a:t>
            </a:r>
          </a:p>
          <a:p>
            <a:pPr lvl="2">
              <a:lnSpc>
                <a:spcPts val="2100"/>
              </a:lnSpc>
            </a:pPr>
            <a:r>
              <a:rPr lang="zh-CN" altLang="en-US" sz="1600" dirty="0"/>
              <a:t>可用区</a:t>
            </a:r>
            <a:r>
              <a:rPr lang="en-US" altLang="zh-CN" sz="1600" dirty="0"/>
              <a:t>A</a:t>
            </a:r>
            <a:r>
              <a:rPr lang="zh-CN" altLang="en-US" sz="1600" dirty="0"/>
              <a:t>：两台</a:t>
            </a:r>
            <a:endParaRPr lang="en-US" altLang="zh-CN" sz="1600" dirty="0"/>
          </a:p>
          <a:p>
            <a:pPr lvl="2">
              <a:lnSpc>
                <a:spcPts val="2100"/>
              </a:lnSpc>
            </a:pPr>
            <a:r>
              <a:rPr lang="zh-CN" altLang="en-US" sz="1600" dirty="0"/>
              <a:t>可用区</a:t>
            </a:r>
            <a:r>
              <a:rPr lang="en-US" altLang="zh-CN" sz="1600" dirty="0"/>
              <a:t>B</a:t>
            </a:r>
            <a:r>
              <a:rPr lang="zh-CN" altLang="en-US" sz="1600" dirty="0"/>
              <a:t>：一台</a:t>
            </a:r>
            <a:endParaRPr lang="en-US" altLang="zh-CN" sz="1600" dirty="0"/>
          </a:p>
          <a:p>
            <a:pPr lvl="1">
              <a:lnSpc>
                <a:spcPts val="2100"/>
              </a:lnSpc>
            </a:pPr>
            <a:r>
              <a:rPr lang="zh-CN" altLang="en-US" sz="1600" dirty="0"/>
              <a:t>区域</a:t>
            </a:r>
            <a:r>
              <a:rPr lang="en-US" altLang="zh-CN" sz="1600" dirty="0"/>
              <a:t>2</a:t>
            </a:r>
          </a:p>
          <a:p>
            <a:pPr lvl="2">
              <a:lnSpc>
                <a:spcPts val="2100"/>
              </a:lnSpc>
            </a:pPr>
            <a:r>
              <a:rPr lang="zh-CN" altLang="en-US" sz="1600" dirty="0"/>
              <a:t>一台</a:t>
            </a:r>
            <a:endParaRPr lang="en-US" altLang="zh-CN" sz="1600" dirty="0"/>
          </a:p>
          <a:p>
            <a:pPr>
              <a:lnSpc>
                <a:spcPts val="2100"/>
              </a:lnSpc>
            </a:pPr>
            <a:r>
              <a:rPr lang="zh-CN" altLang="en-US" sz="1600" dirty="0"/>
              <a:t>网络测试：工具 </a:t>
            </a:r>
            <a:r>
              <a:rPr lang="en-US" altLang="zh-CN" sz="1600" dirty="0"/>
              <a:t>PsPing</a:t>
            </a:r>
            <a:r>
              <a:rPr lang="zh-CN" altLang="en-US" sz="1600" dirty="0"/>
              <a:t>、</a:t>
            </a:r>
            <a:r>
              <a:rPr lang="en-US" altLang="zh-CN" sz="1600" dirty="0"/>
              <a:t>iperf</a:t>
            </a:r>
          </a:p>
          <a:p>
            <a:pPr lvl="1">
              <a:lnSpc>
                <a:spcPts val="2100"/>
              </a:lnSpc>
            </a:pPr>
            <a:r>
              <a:rPr lang="zh-CN" altLang="en-US" sz="1487" dirty="0"/>
              <a:t>同一个可用区：公网 </a:t>
            </a:r>
            <a:r>
              <a:rPr lang="en-US" altLang="zh-CN" sz="1487" dirty="0"/>
              <a:t>vs. </a:t>
            </a:r>
            <a:r>
              <a:rPr lang="zh-CN" altLang="en-US" sz="1487" dirty="0"/>
              <a:t>私网</a:t>
            </a:r>
            <a:endParaRPr lang="en-US" altLang="zh-CN" sz="1487" dirty="0"/>
          </a:p>
          <a:p>
            <a:pPr lvl="1">
              <a:lnSpc>
                <a:spcPts val="2100"/>
              </a:lnSpc>
            </a:pPr>
            <a:r>
              <a:rPr lang="zh-CN" altLang="en-US" sz="1487" dirty="0"/>
              <a:t>同一区域不同可用区：公网，私网？？</a:t>
            </a:r>
            <a:endParaRPr lang="en-US" altLang="zh-CN" sz="1487" dirty="0"/>
          </a:p>
          <a:p>
            <a:pPr lvl="1">
              <a:lnSpc>
                <a:spcPts val="2100"/>
              </a:lnSpc>
            </a:pPr>
            <a:r>
              <a:rPr lang="zh-CN" altLang="en-US" sz="1487" dirty="0"/>
              <a:t>不同区域：公网</a:t>
            </a:r>
            <a:endParaRPr lang="en-US" altLang="zh-CN" sz="1487" dirty="0"/>
          </a:p>
          <a:p>
            <a:pPr>
              <a:lnSpc>
                <a:spcPts val="2100"/>
              </a:lnSpc>
            </a:pPr>
            <a:endParaRPr lang="en-US" altLang="zh-CN" sz="1600" dirty="0"/>
          </a:p>
          <a:p>
            <a:pPr>
              <a:lnSpc>
                <a:spcPts val="2100"/>
              </a:lnSpc>
            </a:pPr>
            <a:r>
              <a:rPr lang="zh-CN" altLang="en-US" sz="1600" dirty="0"/>
              <a:t>个人主页</a:t>
            </a:r>
            <a:r>
              <a:rPr lang="en-US" altLang="zh-CN" sz="1600" dirty="0"/>
              <a:t>+OBS</a:t>
            </a: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4234721" y="1437137"/>
            <a:ext cx="3895775" cy="151820"/>
          </a:xfrm>
          <a:prstGeom prst="rect">
            <a:avLst/>
          </a:prstGeom>
          <a:solidFill>
            <a:srgbClr val="6F0E6F"/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b="1" kern="1200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1E35-F495-4665-8CB0-CDD28443F6E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827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0456" y="453427"/>
            <a:ext cx="8301513" cy="649110"/>
          </a:xfrm>
        </p:spPr>
        <p:txBody>
          <a:bodyPr/>
          <a:lstStyle/>
          <a:p>
            <a:r>
              <a:rPr lang="zh-CN" altLang="en-US" dirty="0"/>
              <a:t>新建虚拟机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zh-CN" altLang="en-US" sz="1400" b="1" dirty="0"/>
              <a:t>注意点：</a:t>
            </a:r>
            <a:endParaRPr lang="en-US" altLang="zh-CN" sz="1400" b="1" dirty="0"/>
          </a:p>
          <a:p>
            <a:pPr lvl="1">
              <a:spcBef>
                <a:spcPts val="1800"/>
              </a:spcBef>
            </a:pPr>
            <a:r>
              <a:rPr lang="zh-CN" altLang="en-US" sz="1287" b="1" dirty="0"/>
              <a:t>一定要调整网络访问规则，关闭所有你不需要使用的端口；</a:t>
            </a:r>
            <a:endParaRPr lang="en-US" altLang="zh-CN" sz="1287" b="1" dirty="0"/>
          </a:p>
          <a:p>
            <a:pPr lvl="1">
              <a:spcBef>
                <a:spcPts val="1800"/>
              </a:spcBef>
            </a:pPr>
            <a:r>
              <a:rPr lang="zh-CN" altLang="en-US" sz="1287" b="1" dirty="0"/>
              <a:t>修改各个软件、应用默认的端口！！！！！！！！！</a:t>
            </a:r>
            <a:endParaRPr lang="en-US" altLang="zh-CN" sz="1287" b="1" dirty="0"/>
          </a:p>
          <a:p>
            <a:pPr lvl="1">
              <a:spcBef>
                <a:spcPts val="1800"/>
              </a:spcBef>
            </a:pPr>
            <a:r>
              <a:rPr lang="zh-CN" altLang="en-US" sz="1287" b="1" dirty="0"/>
              <a:t>用完虚拟机，立即彻底删除！包括公网</a:t>
            </a:r>
            <a:r>
              <a:rPr lang="en-US" altLang="zh-CN" sz="1287" b="1" dirty="0"/>
              <a:t>IP</a:t>
            </a:r>
            <a:r>
              <a:rPr lang="zh-CN" altLang="en-US" sz="1287" b="1" dirty="0"/>
              <a:t>等资源！！</a:t>
            </a:r>
            <a:endParaRPr lang="en-US" altLang="zh-CN" sz="1287" b="1" dirty="0"/>
          </a:p>
          <a:p>
            <a:pPr>
              <a:spcBef>
                <a:spcPts val="1800"/>
              </a:spcBef>
            </a:pPr>
            <a:endParaRPr lang="en-US" altLang="zh-CN" sz="1400" b="1" dirty="0"/>
          </a:p>
          <a:p>
            <a:pPr>
              <a:spcBef>
                <a:spcPts val="1800"/>
              </a:spcBef>
            </a:pPr>
            <a:r>
              <a:rPr lang="zh-CN" altLang="en-US" sz="1400" b="1" dirty="0"/>
              <a:t>否则会被攻击，造成损失（数据丢失，网络费用等），个人承担。</a:t>
            </a:r>
            <a:endParaRPr lang="en-US" altLang="zh-CN" sz="1400" b="1" dirty="0"/>
          </a:p>
          <a:p>
            <a:pPr>
              <a:spcBef>
                <a:spcPts val="1800"/>
              </a:spcBef>
            </a:pPr>
            <a:endParaRPr lang="en-US" altLang="zh-CN" sz="1400" b="1" dirty="0"/>
          </a:p>
          <a:p>
            <a:pPr>
              <a:spcBef>
                <a:spcPts val="1800"/>
              </a:spcBef>
            </a:pPr>
            <a:r>
              <a:rPr lang="zh-CN" altLang="en-US" sz="1400" b="1" dirty="0"/>
              <a:t>演示</a:t>
            </a:r>
            <a:endParaRPr lang="en-US" altLang="zh-CN" sz="1400" b="1" dirty="0"/>
          </a:p>
          <a:p>
            <a:pPr>
              <a:spcBef>
                <a:spcPts val="1800"/>
              </a:spcBef>
            </a:pPr>
            <a:r>
              <a:rPr lang="zh-CN" altLang="en-US" sz="1400" b="1" dirty="0"/>
              <a:t>按需计费</a:t>
            </a:r>
            <a:endParaRPr lang="en-US" altLang="zh-CN" sz="1400" b="1" dirty="0"/>
          </a:p>
          <a:p>
            <a:pPr>
              <a:spcBef>
                <a:spcPts val="1800"/>
              </a:spcBef>
            </a:pPr>
            <a:r>
              <a:rPr lang="zh-CN" altLang="en-US" sz="1400" b="1" dirty="0"/>
              <a:t>乌兰察布一区：可用区三区：</a:t>
            </a:r>
            <a:r>
              <a:rPr lang="en-US" altLang="zh-CN" sz="1400" b="1" dirty="0"/>
              <a:t>1</a:t>
            </a:r>
            <a:r>
              <a:rPr lang="zh-CN" altLang="en-US" sz="1400" b="1" dirty="0"/>
              <a:t>台</a:t>
            </a:r>
            <a:endParaRPr lang="en-US" altLang="zh-CN" sz="1400" b="1" dirty="0"/>
          </a:p>
          <a:p>
            <a:pPr>
              <a:spcBef>
                <a:spcPts val="1800"/>
              </a:spcBef>
            </a:pPr>
            <a:r>
              <a:rPr lang="zh-CN" altLang="en-US" sz="1400" b="1" dirty="0"/>
              <a:t>乌兰察布一区：可用区二区：</a:t>
            </a:r>
            <a:r>
              <a:rPr lang="en-US" altLang="zh-CN" sz="1400" b="1" dirty="0"/>
              <a:t>2</a:t>
            </a:r>
            <a:r>
              <a:rPr lang="zh-CN" altLang="en-US" sz="1400" b="1" dirty="0"/>
              <a:t>台</a:t>
            </a:r>
            <a:endParaRPr lang="en-US" altLang="zh-CN" sz="1400" b="1" dirty="0"/>
          </a:p>
          <a:p>
            <a:pPr>
              <a:spcBef>
                <a:spcPts val="1800"/>
              </a:spcBef>
            </a:pPr>
            <a:r>
              <a:rPr lang="zh-CN" altLang="en-US" sz="1400" b="1" dirty="0"/>
              <a:t>西南贵阳一区：可用区一区：</a:t>
            </a:r>
            <a:r>
              <a:rPr lang="en-US" altLang="zh-CN" sz="1400" b="1" dirty="0"/>
              <a:t>1</a:t>
            </a:r>
            <a:r>
              <a:rPr lang="zh-CN" altLang="en-US" sz="1400" b="1" dirty="0"/>
              <a:t>台</a:t>
            </a:r>
            <a:endParaRPr lang="en-US" altLang="zh-CN" sz="1400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550D-72F3-4A8E-829C-1304F08F0036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6CEE5C6C-9D8A-4167-A168-4DD09A59C15F}"/>
              </a:ext>
            </a:extLst>
          </p:cNvPr>
          <p:cNvSpPr txBox="1">
            <a:spLocks/>
          </p:cNvSpPr>
          <p:nvPr/>
        </p:nvSpPr>
        <p:spPr>
          <a:xfrm>
            <a:off x="266" y="0"/>
            <a:ext cx="1673157" cy="367827"/>
          </a:xfrm>
          <a:prstGeom prst="rect">
            <a:avLst/>
          </a:prstGeom>
          <a:solidFill>
            <a:srgbClr val="6F0E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5143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25" b="1" kern="1200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1600" dirty="0">
                <a:solidFill>
                  <a:schemeClr val="bg1"/>
                </a:solidFill>
              </a:rPr>
              <a:t>华为云实践</a:t>
            </a: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C9E8CA5-393E-47F9-9E61-C1D6D7B5E081}"/>
              </a:ext>
            </a:extLst>
          </p:cNvPr>
          <p:cNvSpPr txBox="1">
            <a:spLocks/>
          </p:cNvSpPr>
          <p:nvPr/>
        </p:nvSpPr>
        <p:spPr>
          <a:xfrm>
            <a:off x="1673423" y="294802"/>
            <a:ext cx="7470311" cy="73025"/>
          </a:xfrm>
          <a:prstGeom prst="rect">
            <a:avLst/>
          </a:prstGeom>
          <a:solidFill>
            <a:srgbClr val="6F0E6F"/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b="1" kern="1200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6008E61-F1C0-4F52-A1B5-7F9D72E5DAED}"/>
              </a:ext>
            </a:extLst>
          </p:cNvPr>
          <p:cNvSpPr/>
          <p:nvPr/>
        </p:nvSpPr>
        <p:spPr>
          <a:xfrm>
            <a:off x="1749822" y="3641586"/>
            <a:ext cx="731751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err="1"/>
              <a:t>wget</a:t>
            </a:r>
            <a:r>
              <a:rPr lang="en-US" altLang="zh-CN" b="1" dirty="0"/>
              <a:t> </a:t>
            </a:r>
            <a:r>
              <a:rPr lang="en-US" altLang="zh-CN" b="1" dirty="0">
                <a:hlinkClick r:id="rId2"/>
              </a:rPr>
              <a:t>https://iperf.fr/download/fedora/iperf3-3.1.3-1.fc24.x86_64.rpm</a:t>
            </a:r>
            <a:endParaRPr lang="en-US" altLang="zh-CN" b="1" dirty="0"/>
          </a:p>
          <a:p>
            <a:r>
              <a:rPr lang="en-US" altLang="zh-CN" b="1" dirty="0"/>
              <a:t>rpm –i </a:t>
            </a:r>
            <a:r>
              <a:rPr lang="en-US" altLang="zh-CN" b="1" dirty="0" err="1"/>
              <a:t>iperf</a:t>
            </a:r>
            <a:r>
              <a:rPr lang="en-US" altLang="zh-CN" b="1" dirty="0"/>
              <a:t>…rpm</a:t>
            </a:r>
          </a:p>
          <a:p>
            <a:r>
              <a:rPr lang="en-US" altLang="zh-CN" b="1"/>
              <a:t>Iperf3</a:t>
            </a:r>
            <a:r>
              <a:rPr lang="en-US" altLang="zh-CN" b="1" dirty="0"/>
              <a:t> -v</a:t>
            </a:r>
          </a:p>
          <a:p>
            <a:r>
              <a:rPr lang="en-US" altLang="zh-CN" b="1" dirty="0"/>
              <a:t>iperf3 –s –i 5 –p 5000</a:t>
            </a:r>
          </a:p>
          <a:p>
            <a:r>
              <a:rPr lang="en-US" altLang="zh-CN" dirty="0"/>
              <a:t>Iperf3 –c </a:t>
            </a:r>
            <a:r>
              <a:rPr lang="en-US" altLang="zh-CN" dirty="0" err="1"/>
              <a:t>ServerIP</a:t>
            </a:r>
            <a:r>
              <a:rPr lang="en-US" altLang="zh-CN" dirty="0"/>
              <a:t> –i 5 –t 100 –P 11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9992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0456" y="453427"/>
            <a:ext cx="8301513" cy="649110"/>
          </a:xfrm>
        </p:spPr>
        <p:txBody>
          <a:bodyPr/>
          <a:lstStyle/>
          <a:p>
            <a:r>
              <a:rPr lang="zh-CN" altLang="en-US" dirty="0"/>
              <a:t>网络测试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altLang="zh-CN" sz="1400" b="1" dirty="0"/>
              <a:t>Linux iperf </a:t>
            </a:r>
            <a:r>
              <a:rPr lang="en-US" altLang="zh-CN" sz="1400" b="1" dirty="0">
                <a:hlinkClick r:id="rId2"/>
              </a:rPr>
              <a:t>https://iperf.fr/</a:t>
            </a:r>
            <a:r>
              <a:rPr lang="en-US" altLang="zh-CN" sz="1400" b="1" dirty="0"/>
              <a:t> </a:t>
            </a:r>
          </a:p>
          <a:p>
            <a:pPr>
              <a:spcBef>
                <a:spcPts val="1800"/>
              </a:spcBef>
            </a:pPr>
            <a:r>
              <a:rPr lang="en-US" altLang="zh-CN" sz="1400" b="1" dirty="0"/>
              <a:t>Windows PsPing </a:t>
            </a:r>
            <a:r>
              <a:rPr lang="en-US" altLang="zh-CN" sz="1400" b="1" dirty="0">
                <a:hlinkClick r:id="rId3"/>
              </a:rPr>
              <a:t>https://docs.microsoft.com/en-us/sysinternals/downloads/psping</a:t>
            </a:r>
            <a:r>
              <a:rPr lang="en-US" altLang="zh-CN" sz="1400" b="1" dirty="0"/>
              <a:t>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550D-72F3-4A8E-829C-1304F08F0036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6CEE5C6C-9D8A-4167-A168-4DD09A59C15F}"/>
              </a:ext>
            </a:extLst>
          </p:cNvPr>
          <p:cNvSpPr txBox="1">
            <a:spLocks/>
          </p:cNvSpPr>
          <p:nvPr/>
        </p:nvSpPr>
        <p:spPr>
          <a:xfrm>
            <a:off x="266" y="0"/>
            <a:ext cx="1673157" cy="367827"/>
          </a:xfrm>
          <a:prstGeom prst="rect">
            <a:avLst/>
          </a:prstGeom>
          <a:solidFill>
            <a:srgbClr val="6F0E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5143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25" b="1" kern="1200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1600" dirty="0">
                <a:solidFill>
                  <a:schemeClr val="bg1"/>
                </a:solidFill>
              </a:rPr>
              <a:t>华为云实践</a:t>
            </a: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C9E8CA5-393E-47F9-9E61-C1D6D7B5E081}"/>
              </a:ext>
            </a:extLst>
          </p:cNvPr>
          <p:cNvSpPr txBox="1">
            <a:spLocks/>
          </p:cNvSpPr>
          <p:nvPr/>
        </p:nvSpPr>
        <p:spPr>
          <a:xfrm>
            <a:off x="1673423" y="294802"/>
            <a:ext cx="7470311" cy="73025"/>
          </a:xfrm>
          <a:prstGeom prst="rect">
            <a:avLst/>
          </a:prstGeom>
          <a:solidFill>
            <a:srgbClr val="6F0E6F"/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b="1" kern="1200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141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0456" y="453427"/>
            <a:ext cx="8301513" cy="649110"/>
          </a:xfrm>
        </p:spPr>
        <p:txBody>
          <a:bodyPr/>
          <a:lstStyle/>
          <a:p>
            <a:r>
              <a:rPr lang="zh-CN" altLang="en-US" dirty="0"/>
              <a:t>个人主页 </a:t>
            </a:r>
            <a:r>
              <a:rPr lang="en-US" altLang="zh-CN" dirty="0"/>
              <a:t>+ OBS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zh-CN" altLang="en-US" sz="1400" b="1" dirty="0"/>
              <a:t>步骤：</a:t>
            </a:r>
            <a:endParaRPr lang="en-US" altLang="zh-CN" sz="1400" b="1" dirty="0"/>
          </a:p>
          <a:p>
            <a:pPr lvl="1">
              <a:spcBef>
                <a:spcPts val="1800"/>
              </a:spcBef>
            </a:pPr>
            <a:r>
              <a:rPr lang="en-US" altLang="zh-CN" sz="1287" b="1" dirty="0"/>
              <a:t>1. </a:t>
            </a:r>
            <a:r>
              <a:rPr lang="zh-CN" altLang="en-US" sz="1287" b="1" dirty="0"/>
              <a:t>搭建带“大文件”浏览的个人主页</a:t>
            </a:r>
            <a:r>
              <a:rPr lang="en-US" altLang="zh-CN" sz="1287" b="1" dirty="0"/>
              <a:t>——</a:t>
            </a:r>
            <a:r>
              <a:rPr lang="zh-CN" altLang="en-US" sz="1287" b="1" dirty="0"/>
              <a:t>使用本地存储放置大文件；记录页面访问速率</a:t>
            </a:r>
            <a:endParaRPr lang="en-US" altLang="zh-CN" sz="1287" b="1" dirty="0"/>
          </a:p>
          <a:p>
            <a:pPr lvl="1">
              <a:spcBef>
                <a:spcPts val="1800"/>
              </a:spcBef>
            </a:pPr>
            <a:r>
              <a:rPr lang="en-US" altLang="zh-CN" sz="1287" b="1" dirty="0"/>
              <a:t>2. </a:t>
            </a:r>
            <a:r>
              <a:rPr lang="zh-CN" altLang="en-US" sz="1287" b="1" dirty="0"/>
              <a:t>申请</a:t>
            </a:r>
            <a:r>
              <a:rPr lang="en-US" altLang="zh-CN" sz="1287" b="1" dirty="0"/>
              <a:t>OBS</a:t>
            </a:r>
            <a:r>
              <a:rPr lang="zh-CN" altLang="en-US" sz="1287" b="1" dirty="0"/>
              <a:t>服务</a:t>
            </a:r>
            <a:endParaRPr lang="en-US" altLang="zh-CN" sz="1287" b="1" dirty="0"/>
          </a:p>
          <a:p>
            <a:pPr lvl="1">
              <a:spcBef>
                <a:spcPts val="1800"/>
              </a:spcBef>
            </a:pPr>
            <a:r>
              <a:rPr lang="en-US" altLang="zh-CN" sz="1287" b="1" dirty="0"/>
              <a:t>3. </a:t>
            </a:r>
            <a:r>
              <a:rPr lang="zh-CN" altLang="en-US" sz="1287" b="1" dirty="0"/>
              <a:t>将大文件迁移至</a:t>
            </a:r>
            <a:r>
              <a:rPr lang="en-US" altLang="zh-CN" sz="1287" b="1" dirty="0"/>
              <a:t>OBS</a:t>
            </a:r>
            <a:r>
              <a:rPr lang="zh-CN" altLang="en-US" sz="1287" b="1" dirty="0"/>
              <a:t>服务；清空缓存，重新记录业页面访问速率</a:t>
            </a:r>
            <a:endParaRPr lang="en-US" altLang="zh-CN" sz="1287" b="1" dirty="0"/>
          </a:p>
          <a:p>
            <a:pPr lvl="1">
              <a:spcBef>
                <a:spcPts val="1800"/>
              </a:spcBef>
            </a:pPr>
            <a:endParaRPr lang="en-US" altLang="zh-CN" sz="1287" b="1" dirty="0"/>
          </a:p>
          <a:p>
            <a:pPr lvl="1">
              <a:spcBef>
                <a:spcPts val="1800"/>
              </a:spcBef>
            </a:pPr>
            <a:r>
              <a:rPr lang="zh-CN" altLang="en-US" sz="1400" dirty="0"/>
              <a:t>工具：</a:t>
            </a:r>
            <a:r>
              <a:rPr lang="en-US" altLang="zh-CN" sz="1400" dirty="0"/>
              <a:t>FileZilla, </a:t>
            </a:r>
            <a:r>
              <a:rPr lang="zh-CN" altLang="en-US" sz="1400" dirty="0"/>
              <a:t>浏览器</a:t>
            </a:r>
            <a:endParaRPr lang="en-US" altLang="zh-CN" sz="1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550D-72F3-4A8E-829C-1304F08F0036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6CEE5C6C-9D8A-4167-A168-4DD09A59C15F}"/>
              </a:ext>
            </a:extLst>
          </p:cNvPr>
          <p:cNvSpPr txBox="1">
            <a:spLocks/>
          </p:cNvSpPr>
          <p:nvPr/>
        </p:nvSpPr>
        <p:spPr>
          <a:xfrm>
            <a:off x="266" y="0"/>
            <a:ext cx="1673157" cy="367827"/>
          </a:xfrm>
          <a:prstGeom prst="rect">
            <a:avLst/>
          </a:prstGeom>
          <a:solidFill>
            <a:srgbClr val="6F0E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5143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25" b="1" kern="1200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1600" dirty="0">
                <a:solidFill>
                  <a:schemeClr val="bg1"/>
                </a:solidFill>
              </a:rPr>
              <a:t>华为云实践</a:t>
            </a: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C9E8CA5-393E-47F9-9E61-C1D6D7B5E081}"/>
              </a:ext>
            </a:extLst>
          </p:cNvPr>
          <p:cNvSpPr txBox="1">
            <a:spLocks/>
          </p:cNvSpPr>
          <p:nvPr/>
        </p:nvSpPr>
        <p:spPr>
          <a:xfrm>
            <a:off x="1673423" y="294802"/>
            <a:ext cx="7470311" cy="73025"/>
          </a:xfrm>
          <a:prstGeom prst="rect">
            <a:avLst/>
          </a:prstGeom>
          <a:solidFill>
            <a:srgbClr val="6F0E6F"/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b="1" kern="1200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7" name="屏幕录制 24">
            <a:hlinkClick r:id="" action="ppaction://media"/>
            <a:extLst>
              <a:ext uri="{FF2B5EF4-FFF2-40B4-BE49-F238E27FC236}">
                <a16:creationId xmlns:a16="http://schemas.microsoft.com/office/drawing/2014/main" id="{0EC4E6C3-66AD-413C-9F0D-BEAD59AF89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88" y="909295"/>
            <a:ext cx="9144000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72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6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0456" y="453427"/>
            <a:ext cx="8301513" cy="649110"/>
          </a:xfrm>
        </p:spPr>
        <p:txBody>
          <a:bodyPr/>
          <a:lstStyle/>
          <a:p>
            <a:r>
              <a:rPr lang="zh-CN" altLang="en-US" dirty="0"/>
              <a:t>作业提交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zh-CN" altLang="en-US" sz="1400" b="1" dirty="0"/>
              <a:t>在</a:t>
            </a:r>
            <a:r>
              <a:rPr lang="en-US" altLang="zh-CN" sz="1400" b="1" dirty="0"/>
              <a:t>Moodle</a:t>
            </a:r>
            <a:r>
              <a:rPr lang="zh-CN" altLang="en-US" sz="1400" b="1" dirty="0"/>
              <a:t>通知模块回帖</a:t>
            </a:r>
            <a:r>
              <a:rPr lang="en-US" altLang="zh-CN" sz="1400" b="1" dirty="0"/>
              <a:t>——</a:t>
            </a:r>
            <a:r>
              <a:rPr lang="zh-CN" altLang="en-US" sz="1400" b="1" dirty="0"/>
              <a:t>按要求</a:t>
            </a:r>
            <a:endParaRPr lang="en-US" altLang="zh-CN" sz="1400" b="1" dirty="0"/>
          </a:p>
          <a:p>
            <a:pPr lvl="1">
              <a:spcBef>
                <a:spcPts val="1800"/>
              </a:spcBef>
            </a:pPr>
            <a:r>
              <a:rPr lang="zh-CN" altLang="en-US" sz="1287" b="1" dirty="0"/>
              <a:t>截止时间：</a:t>
            </a:r>
            <a:r>
              <a:rPr lang="en-US" altLang="zh-CN" sz="1287" b="1" dirty="0"/>
              <a:t>2022</a:t>
            </a:r>
            <a:r>
              <a:rPr lang="zh-CN" altLang="en-US" sz="1287" b="1" dirty="0"/>
              <a:t>年</a:t>
            </a:r>
            <a:r>
              <a:rPr lang="en-US" altLang="zh-CN" sz="1287" b="1" dirty="0"/>
              <a:t>9</a:t>
            </a:r>
            <a:r>
              <a:rPr lang="zh-CN" altLang="en-US" sz="1287" b="1" dirty="0"/>
              <a:t>月</a:t>
            </a:r>
            <a:r>
              <a:rPr lang="en-US" altLang="zh-CN" sz="1287" b="1" dirty="0"/>
              <a:t>23</a:t>
            </a:r>
            <a:r>
              <a:rPr lang="zh-CN" altLang="en-US" sz="1287" b="1" dirty="0"/>
              <a:t>日（本周五）晚</a:t>
            </a:r>
            <a:r>
              <a:rPr lang="en-US" altLang="zh-CN" sz="1287" b="1" dirty="0"/>
              <a:t>21</a:t>
            </a:r>
            <a:r>
              <a:rPr lang="zh-CN" altLang="en-US" sz="1287" b="1" dirty="0"/>
              <a:t>：</a:t>
            </a:r>
            <a:r>
              <a:rPr lang="en-US" altLang="zh-CN" sz="1287" b="1" dirty="0"/>
              <a:t>59</a:t>
            </a:r>
          </a:p>
          <a:p>
            <a:pPr lvl="1">
              <a:spcBef>
                <a:spcPts val="1800"/>
              </a:spcBef>
            </a:pPr>
            <a:r>
              <a:rPr lang="zh-CN" altLang="en-US" sz="1287" b="1" dirty="0"/>
              <a:t>回帖内容见具体通知要求</a:t>
            </a:r>
            <a:endParaRPr lang="en-US" altLang="zh-CN" sz="1287" b="1" dirty="0"/>
          </a:p>
          <a:p>
            <a:pPr lvl="1">
              <a:spcBef>
                <a:spcPts val="1800"/>
              </a:spcBef>
            </a:pPr>
            <a:r>
              <a:rPr lang="en-US" altLang="zh-CN" sz="1287" b="1" dirty="0">
                <a:hlinkClick r:id="rId2"/>
              </a:rPr>
              <a:t>https://selearning.nju.edu.cn/mod/forum/view.php?id=184</a:t>
            </a:r>
            <a:r>
              <a:rPr lang="en-US" altLang="zh-CN" sz="1287" b="1" dirty="0"/>
              <a:t>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550D-72F3-4A8E-829C-1304F08F0036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6CEE5C6C-9D8A-4167-A168-4DD09A59C15F}"/>
              </a:ext>
            </a:extLst>
          </p:cNvPr>
          <p:cNvSpPr txBox="1">
            <a:spLocks/>
          </p:cNvSpPr>
          <p:nvPr/>
        </p:nvSpPr>
        <p:spPr>
          <a:xfrm>
            <a:off x="266" y="0"/>
            <a:ext cx="1673157" cy="367827"/>
          </a:xfrm>
          <a:prstGeom prst="rect">
            <a:avLst/>
          </a:prstGeom>
          <a:solidFill>
            <a:srgbClr val="6F0E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5143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25" b="1" kern="1200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1600" dirty="0">
                <a:solidFill>
                  <a:schemeClr val="bg1"/>
                </a:solidFill>
              </a:rPr>
              <a:t>华为云实践</a:t>
            </a: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6C9E8CA5-393E-47F9-9E61-C1D6D7B5E081}"/>
              </a:ext>
            </a:extLst>
          </p:cNvPr>
          <p:cNvSpPr txBox="1">
            <a:spLocks/>
          </p:cNvSpPr>
          <p:nvPr/>
        </p:nvSpPr>
        <p:spPr>
          <a:xfrm>
            <a:off x="1673423" y="294802"/>
            <a:ext cx="7470311" cy="73025"/>
          </a:xfrm>
          <a:prstGeom prst="rect">
            <a:avLst/>
          </a:prstGeom>
          <a:solidFill>
            <a:srgbClr val="6F0E6F"/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b="1" kern="1200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7393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653822" y="2096499"/>
            <a:ext cx="5836356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000" b="1" dirty="0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谢 谢 </a:t>
            </a:r>
            <a:r>
              <a:rPr lang="en-US" altLang="zh-CN" sz="5000" b="1" dirty="0">
                <a:solidFill>
                  <a:srgbClr val="6F0E6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!</a:t>
            </a:r>
            <a:endParaRPr lang="zh-CN" altLang="en-US" sz="5000" b="1" dirty="0">
              <a:solidFill>
                <a:srgbClr val="6F0E6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/>
            <a:endParaRPr lang="en-US" altLang="zh-CN" sz="5000" b="1" dirty="0">
              <a:solidFill>
                <a:srgbClr val="6F0E6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南京大学软件学院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南京市鼓楼区汉口路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22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号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费彝民楼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917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办公室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hlinkClick r:id="rId2"/>
              </a:rPr>
              <a:t>lcy@nju.edu.cn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grpSp>
        <p:nvGrpSpPr>
          <p:cNvPr id="7" name="组合 6"/>
          <p:cNvGrpSpPr>
            <a:grpSpLocks noChangeAspect="1"/>
          </p:cNvGrpSpPr>
          <p:nvPr/>
        </p:nvGrpSpPr>
        <p:grpSpPr>
          <a:xfrm>
            <a:off x="3672000" y="6119714"/>
            <a:ext cx="1800000" cy="566345"/>
            <a:chOff x="2046962" y="6014881"/>
            <a:chExt cx="2288359" cy="720000"/>
          </a:xfrm>
        </p:grpSpPr>
        <p:pic>
          <p:nvPicPr>
            <p:cNvPr id="8" name="Picture 16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0970" y="6050881"/>
              <a:ext cx="1544351" cy="648000"/>
            </a:xfrm>
            <a:prstGeom prst="rect">
              <a:avLst/>
            </a:prstGeom>
          </p:spPr>
        </p:pic>
        <p:pic>
          <p:nvPicPr>
            <p:cNvPr id="9" name="Picture 17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6962" y="6014881"/>
              <a:ext cx="585611" cy="720000"/>
            </a:xfrm>
            <a:prstGeom prst="rect">
              <a:avLst/>
            </a:prstGeom>
          </p:spPr>
        </p:pic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1E35-F495-4665-8CB0-CDD28443F6E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28298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1" id="{B8DB95A0-2633-4BE4-9069-1E9444E50C27}" vid="{A89F7D16-3FA8-4572-8E18-A6D429B2381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38031</TotalTime>
  <Words>417</Words>
  <Application>Microsoft Office PowerPoint</Application>
  <PresentationFormat>全屏显示(4:3)</PresentationFormat>
  <Paragraphs>66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等线</vt:lpstr>
      <vt:lpstr>黑体</vt:lpstr>
      <vt:lpstr>楷体</vt:lpstr>
      <vt:lpstr>宋体</vt:lpstr>
      <vt:lpstr>微软雅黑</vt:lpstr>
      <vt:lpstr>微软雅黑 Light</vt:lpstr>
      <vt:lpstr>Arial</vt:lpstr>
      <vt:lpstr>Calibri</vt:lpstr>
      <vt:lpstr>主题1</vt:lpstr>
      <vt:lpstr>华为云网络初探 + 个人主页搭建</vt:lpstr>
      <vt:lpstr>目 录</vt:lpstr>
      <vt:lpstr>新建虚拟机</vt:lpstr>
      <vt:lpstr>网络测试</vt:lpstr>
      <vt:lpstr>个人主页 + OBS</vt:lpstr>
      <vt:lpstr>作业提交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lcynju</dc:creator>
  <cp:lastModifiedBy>lcynju</cp:lastModifiedBy>
  <cp:revision>436</cp:revision>
  <dcterms:created xsi:type="dcterms:W3CDTF">2021-10-20T05:08:08Z</dcterms:created>
  <dcterms:modified xsi:type="dcterms:W3CDTF">2022-09-21T07:56:25Z</dcterms:modified>
</cp:coreProperties>
</file>